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58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00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40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7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91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3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56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55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91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0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31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43172" y="1050399"/>
            <a:ext cx="756475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Vicente Natalino</a:t>
            </a:r>
            <a:endParaRPr lang="pt-BR" sz="24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511" y="1556102"/>
            <a:ext cx="552801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Advogado OAB/MG 125.283 – Especialista</a:t>
            </a:r>
            <a:r>
              <a:rPr lang="pt-BR" sz="2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Professor</a:t>
            </a:r>
            <a:r>
              <a:rPr lang="pt-BR" sz="200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 Mentor, Pós Graduado em Licitações Públicas, Contratos Administrativos e Governança - Programas de Integridade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ctr"/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pt-BR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Siga: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licitecomintegridade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unyflex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11" y="1652631"/>
            <a:ext cx="4651187" cy="3490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5" y="4110445"/>
            <a:ext cx="286318" cy="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0"/>
            <a:ext cx="8236867" cy="195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2 - 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BOAS PRÁTICAS E CASOS DE SUCESSO:</a:t>
            </a:r>
          </a:p>
          <a:p>
            <a:pPr lvl="0" algn="just">
              <a:spcBef>
                <a:spcPts val="1100"/>
              </a:spcBef>
            </a:pPr>
            <a:endParaRPr lang="pt-BR" sz="5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a) Exemplos de órgãos e municípios que já utilizam a plataforma;</a:t>
            </a:r>
          </a:p>
          <a:p>
            <a:pPr lvl="0" algn="just">
              <a:spcBef>
                <a:spcPts val="1100"/>
              </a:spcBef>
            </a:pPr>
            <a:endParaRPr lang="pt-BR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727" y="0"/>
            <a:ext cx="1507262" cy="123859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0945" y="1520164"/>
            <a:ext cx="8748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u="sng" dirty="0" smtClean="0"/>
              <a:t>Brasília </a:t>
            </a:r>
            <a:r>
              <a:rPr lang="pt-BR" b="1" u="sng" dirty="0"/>
              <a:t>(DF)</a:t>
            </a:r>
            <a:r>
              <a:rPr lang="pt-BR" dirty="0"/>
              <a:t>: É um dos maiores municípios com adesão à plataforma.</a:t>
            </a:r>
          </a:p>
          <a:p>
            <a:pPr algn="just">
              <a:lnSpc>
                <a:spcPct val="150000"/>
              </a:lnSpc>
            </a:pPr>
            <a:r>
              <a:rPr lang="pt-BR" b="1" u="sng" dirty="0"/>
              <a:t>São Paulo (SP)</a:t>
            </a:r>
            <a:r>
              <a:rPr lang="pt-BR" dirty="0"/>
              <a:t>: Também está entre os municípios com maior número de </a:t>
            </a:r>
            <a:r>
              <a:rPr lang="pt-BR" dirty="0" err="1"/>
              <a:t>MEIs</a:t>
            </a:r>
            <a:r>
              <a:rPr lang="pt-BR" dirty="0"/>
              <a:t> cadastrados.</a:t>
            </a:r>
          </a:p>
          <a:p>
            <a:pPr algn="just">
              <a:lnSpc>
                <a:spcPct val="150000"/>
              </a:lnSpc>
            </a:pPr>
            <a:r>
              <a:rPr lang="pt-BR" b="1" u="sng" dirty="0"/>
              <a:t>Rio de Janeiro (RJ)</a:t>
            </a:r>
            <a:r>
              <a:rPr lang="pt-BR" dirty="0"/>
              <a:t>: Outro grande centro urbano com adesão à plataforma.</a:t>
            </a:r>
          </a:p>
          <a:p>
            <a:pPr algn="just">
              <a:lnSpc>
                <a:spcPct val="150000"/>
              </a:lnSpc>
            </a:pPr>
            <a:r>
              <a:rPr lang="pt-BR" b="1" u="sng" dirty="0"/>
              <a:t>Salvador (BA)</a:t>
            </a:r>
            <a:r>
              <a:rPr lang="pt-BR" b="1" dirty="0"/>
              <a:t>: </a:t>
            </a:r>
            <a:r>
              <a:rPr lang="pt-BR" dirty="0"/>
              <a:t>A cidade também conta com muitos </a:t>
            </a:r>
            <a:r>
              <a:rPr lang="pt-BR" dirty="0" err="1"/>
              <a:t>MEIs</a:t>
            </a:r>
            <a:r>
              <a:rPr lang="pt-BR" dirty="0"/>
              <a:t> cadastrados no </a:t>
            </a:r>
            <a:r>
              <a:rPr lang="pt-BR" dirty="0" err="1"/>
              <a:t>Contrata+Brasil</a:t>
            </a:r>
            <a:r>
              <a:rPr lang="pt-B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b="1" u="sng" dirty="0"/>
              <a:t>Duque de Caxias (RJ)</a:t>
            </a:r>
            <a:r>
              <a:rPr lang="pt-BR" dirty="0"/>
              <a:t>: Este município também possui um número significativo de </a:t>
            </a:r>
            <a:r>
              <a:rPr lang="pt-BR" dirty="0" err="1"/>
              <a:t>MEIs</a:t>
            </a:r>
            <a:r>
              <a:rPr lang="pt-BR" dirty="0"/>
              <a:t> aderindo à plataforma.</a:t>
            </a:r>
          </a:p>
          <a:p>
            <a:pPr algn="just">
              <a:lnSpc>
                <a:spcPct val="150000"/>
              </a:lnSpc>
            </a:pPr>
            <a:r>
              <a:rPr lang="pt-BR" b="1" u="sng" dirty="0"/>
              <a:t>Outros municípios</a:t>
            </a:r>
            <a:r>
              <a:rPr lang="pt-BR" dirty="0"/>
              <a:t>: Além desses, muitos outros municípios, incluindo cidades menores, também aderiram ao </a:t>
            </a:r>
            <a:r>
              <a:rPr lang="pt-BR" dirty="0" err="1"/>
              <a:t>Contrata+Brasil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471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34599" y="-66501"/>
            <a:ext cx="8274792" cy="6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spcBef>
                <a:spcPts val="1100"/>
              </a:spcBef>
            </a:pP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b) Estratégias para otimizar a adoção e evitar erros comuns;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9862" y="712033"/>
            <a:ext cx="85893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latin typeface="Garamond" panose="02020404030301010803" pitchFamily="18" charset="0"/>
              </a:rPr>
              <a:t>Promover a Transparência e o Acesso</a:t>
            </a:r>
            <a:r>
              <a:rPr lang="pt-BR" dirty="0" smtClean="0">
                <a:latin typeface="Garamond" panose="02020404030301010803" pitchFamily="18" charset="0"/>
              </a:rPr>
              <a:t>: A </a:t>
            </a:r>
            <a:r>
              <a:rPr lang="pt-BR" dirty="0">
                <a:latin typeface="Garamond" panose="02020404030301010803" pitchFamily="18" charset="0"/>
              </a:rPr>
              <a:t>plataforma visa garantir a transparência e o acesso a oportunidades de negócio para todos os interessados.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 smtClean="0">
                <a:latin typeface="Garamond" panose="02020404030301010803" pitchFamily="18" charset="0"/>
              </a:rPr>
              <a:t>Capacitação de Servidores e Fornecedores</a:t>
            </a:r>
            <a:r>
              <a:rPr lang="pt-BR" dirty="0" smtClean="0">
                <a:latin typeface="Garamond" panose="02020404030301010803" pitchFamily="18" charset="0"/>
              </a:rPr>
              <a:t>: Quanto mais capacitados melhores serão os procedimentos e a execução contratual;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Defina com </a:t>
            </a:r>
            <a:r>
              <a:rPr lang="pt-BR" b="1" u="sng" dirty="0" smtClean="0">
                <a:latin typeface="Garamond" panose="02020404030301010803" pitchFamily="18" charset="0"/>
              </a:rPr>
              <a:t>clareza e  </a:t>
            </a:r>
            <a:r>
              <a:rPr lang="pt-BR" b="1" u="sng" dirty="0">
                <a:latin typeface="Garamond" panose="02020404030301010803" pitchFamily="18" charset="0"/>
              </a:rPr>
              <a:t>precisão </a:t>
            </a:r>
            <a:r>
              <a:rPr lang="pt-BR" dirty="0">
                <a:latin typeface="Garamond" panose="02020404030301010803" pitchFamily="18" charset="0"/>
              </a:rPr>
              <a:t>o que </a:t>
            </a:r>
            <a:r>
              <a:rPr lang="pt-BR" dirty="0" smtClean="0">
                <a:latin typeface="Garamond" panose="02020404030301010803" pitchFamily="18" charset="0"/>
              </a:rPr>
              <a:t>o Órgão </a:t>
            </a:r>
            <a:r>
              <a:rPr lang="pt-BR" dirty="0">
                <a:latin typeface="Garamond" panose="02020404030301010803" pitchFamily="18" charset="0"/>
              </a:rPr>
              <a:t>precisa, incluindo o escopo do serviço, os requisitos técnicos, as características do produto e as exigências de </a:t>
            </a:r>
            <a:r>
              <a:rPr lang="pt-BR" dirty="0" smtClean="0">
                <a:latin typeface="Garamond" panose="02020404030301010803" pitchFamily="18" charset="0"/>
              </a:rPr>
              <a:t>qualidade</a:t>
            </a:r>
            <a:r>
              <a:rPr lang="pt-BR" dirty="0">
                <a:latin typeface="Garamond" panose="02020404030301010803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Realize </a:t>
            </a:r>
            <a:r>
              <a:rPr lang="pt-BR" dirty="0">
                <a:latin typeface="Garamond" panose="02020404030301010803" pitchFamily="18" charset="0"/>
              </a:rPr>
              <a:t>uma </a:t>
            </a:r>
            <a:r>
              <a:rPr lang="pt-BR" b="1" u="sng" dirty="0">
                <a:latin typeface="Garamond" panose="02020404030301010803" pitchFamily="18" charset="0"/>
              </a:rPr>
              <a:t>pesquisa de mercado </a:t>
            </a:r>
            <a:r>
              <a:rPr lang="pt-BR" dirty="0">
                <a:latin typeface="Garamond" panose="02020404030301010803" pitchFamily="18" charset="0"/>
              </a:rPr>
              <a:t>para identificar os melhores fornecedores e os preços </a:t>
            </a:r>
            <a:r>
              <a:rPr lang="pt-BR" dirty="0" smtClean="0">
                <a:latin typeface="Garamond" panose="02020404030301010803" pitchFamily="18" charset="0"/>
              </a:rPr>
              <a:t>praticados</a:t>
            </a:r>
            <a:r>
              <a:rPr lang="pt-BR" dirty="0">
                <a:latin typeface="Garamond" panose="02020404030301010803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Tenha </a:t>
            </a:r>
            <a:r>
              <a:rPr lang="pt-BR" dirty="0">
                <a:latin typeface="Garamond" panose="02020404030301010803" pitchFamily="18" charset="0"/>
              </a:rPr>
              <a:t>um </a:t>
            </a:r>
            <a:r>
              <a:rPr lang="pt-BR" b="1" u="sng" dirty="0">
                <a:latin typeface="Garamond" panose="02020404030301010803" pitchFamily="18" charset="0"/>
              </a:rPr>
              <a:t>planejamento estratégico </a:t>
            </a:r>
            <a:r>
              <a:rPr lang="pt-BR" dirty="0">
                <a:latin typeface="Garamond" panose="02020404030301010803" pitchFamily="18" charset="0"/>
              </a:rPr>
              <a:t>para justificar a necessidade da </a:t>
            </a:r>
            <a:r>
              <a:rPr lang="pt-BR" dirty="0" smtClean="0">
                <a:latin typeface="Garamond" panose="02020404030301010803" pitchFamily="18" charset="0"/>
              </a:rPr>
              <a:t>contratação;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Garamond" panose="02020404030301010803" pitchFamily="18" charset="0"/>
              </a:rPr>
              <a:t>Elabore o edital de acordo com as </a:t>
            </a:r>
            <a:r>
              <a:rPr lang="pt-BR" b="1" u="sng" dirty="0">
                <a:latin typeface="Garamond" panose="02020404030301010803" pitchFamily="18" charset="0"/>
              </a:rPr>
              <a:t>normas e leis aplicáveis</a:t>
            </a:r>
            <a:r>
              <a:rPr lang="pt-BR" dirty="0">
                <a:latin typeface="Garamond" panose="02020404030301010803" pitchFamily="18" charset="0"/>
              </a:rPr>
              <a:t>, consultando um profissional de direito.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Garamond" panose="02020404030301010803" pitchFamily="18" charset="0"/>
              </a:rPr>
              <a:t>Inclua todos os </a:t>
            </a:r>
            <a:r>
              <a:rPr lang="pt-BR" b="1" u="sng" dirty="0">
                <a:latin typeface="Garamond" panose="02020404030301010803" pitchFamily="18" charset="0"/>
              </a:rPr>
              <a:t>detalhes relevantes sobre a contratação</a:t>
            </a:r>
            <a:r>
              <a:rPr lang="pt-BR" dirty="0">
                <a:latin typeface="Garamond" panose="02020404030301010803" pitchFamily="18" charset="0"/>
              </a:rPr>
              <a:t>, como o objeto, o cronograma, os critérios de avaliação e as condições de pagamento.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Garamond" panose="02020404030301010803" pitchFamily="18" charset="0"/>
              </a:rPr>
              <a:t>Use uma </a:t>
            </a:r>
            <a:r>
              <a:rPr lang="pt-BR" b="1" u="sng" dirty="0">
                <a:latin typeface="Garamond" panose="02020404030301010803" pitchFamily="18" charset="0"/>
              </a:rPr>
              <a:t>linguagem clara e objetiva </a:t>
            </a:r>
            <a:r>
              <a:rPr lang="pt-BR" dirty="0">
                <a:latin typeface="Garamond" panose="02020404030301010803" pitchFamily="18" charset="0"/>
              </a:rPr>
              <a:t>para evitar ambiguidades e mal-entendidos.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Garamond" panose="02020404030301010803" pitchFamily="18" charset="0"/>
              </a:rPr>
              <a:t>Avalie criteriosamente todas as </a:t>
            </a:r>
            <a:r>
              <a:rPr lang="pt-BR" b="1" u="sng" dirty="0">
                <a:latin typeface="Garamond" panose="02020404030301010803" pitchFamily="18" charset="0"/>
              </a:rPr>
              <a:t>propostas recebidas</a:t>
            </a:r>
            <a:r>
              <a:rPr lang="pt-BR" dirty="0">
                <a:latin typeface="Garamond" panose="02020404030301010803" pitchFamily="18" charset="0"/>
              </a:rPr>
              <a:t>, considerando os critérios estabelecidos no edital, como preço, qualidade, tempo de entrega e capacidade técnica.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Garamond" panose="02020404030301010803" pitchFamily="18" charset="0"/>
              </a:rPr>
              <a:t>Verifique a </a:t>
            </a:r>
            <a:r>
              <a:rPr lang="pt-BR" b="1" u="sng" dirty="0">
                <a:latin typeface="Garamond" panose="02020404030301010803" pitchFamily="18" charset="0"/>
              </a:rPr>
              <a:t>documentação dos participantes </a:t>
            </a:r>
            <a:r>
              <a:rPr lang="pt-BR" dirty="0">
                <a:latin typeface="Garamond" panose="02020404030301010803" pitchFamily="18" charset="0"/>
              </a:rPr>
              <a:t>para garantir que eles estejam aptos a cumprir o contrato.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latin typeface="Garamond" panose="02020404030301010803" pitchFamily="18" charset="0"/>
              </a:rPr>
              <a:t>Compare as propostas </a:t>
            </a:r>
            <a:r>
              <a:rPr lang="pt-BR" dirty="0">
                <a:latin typeface="Garamond" panose="02020404030301010803" pitchFamily="18" charset="0"/>
              </a:rPr>
              <a:t>para identificar a melhor opção em termos de custo-benefício e qualidade. </a:t>
            </a:r>
          </a:p>
        </p:txBody>
      </p:sp>
    </p:spTree>
    <p:extLst>
      <p:ext uri="{BB962C8B-B14F-4D97-AF65-F5344CB8AC3E}">
        <p14:creationId xmlns:p14="http://schemas.microsoft.com/office/powerpoint/2010/main" val="42187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24852" y="419725"/>
            <a:ext cx="85743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Garamond" panose="02020404030301010803" pitchFamily="18" charset="0"/>
              </a:rPr>
              <a:t>Assine o </a:t>
            </a:r>
            <a:r>
              <a:rPr lang="pt-BR" b="1" u="sng" dirty="0">
                <a:latin typeface="Garamond" panose="02020404030301010803" pitchFamily="18" charset="0"/>
              </a:rPr>
              <a:t>contrato de forma formal e legal</a:t>
            </a:r>
            <a:r>
              <a:rPr lang="pt-BR" dirty="0">
                <a:latin typeface="Garamond" panose="02020404030301010803" pitchFamily="18" charset="0"/>
              </a:rPr>
              <a:t>, com a participação de um advogado para garantir a segurança jurídica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Garamond" panose="02020404030301010803" pitchFamily="18" charset="0"/>
              </a:rPr>
              <a:t>Acompanhe de perto a execução do contrato, verificando o cumprimento das cláusulas e a qualidade do serviço prestado.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Realize </a:t>
            </a:r>
            <a:r>
              <a:rPr lang="pt-BR" dirty="0">
                <a:latin typeface="Garamond" panose="02020404030301010803" pitchFamily="18" charset="0"/>
              </a:rPr>
              <a:t>a </a:t>
            </a:r>
            <a:r>
              <a:rPr lang="pt-BR" b="1" u="sng" dirty="0">
                <a:latin typeface="Garamond" panose="02020404030301010803" pitchFamily="18" charset="0"/>
              </a:rPr>
              <a:t>fiscalização do contrato</a:t>
            </a:r>
            <a:r>
              <a:rPr lang="pt-BR" dirty="0">
                <a:latin typeface="Garamond" panose="02020404030301010803" pitchFamily="18" charset="0"/>
              </a:rPr>
              <a:t>, garantindo que o fornecedor esteja cumprindo com as obrigações e que o serviço esteja sendo prestado conforme o esperado.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Erros comuns a evitar</a:t>
            </a:r>
            <a:r>
              <a:rPr lang="pt-BR" b="1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latin typeface="Garamond" panose="02020404030301010803" pitchFamily="18" charset="0"/>
              </a:rPr>
              <a:t>Redação inadequada do </a:t>
            </a:r>
            <a:r>
              <a:rPr lang="pt-BR" b="1" u="sng" dirty="0" smtClean="0">
                <a:latin typeface="Garamond" panose="02020404030301010803" pitchFamily="18" charset="0"/>
              </a:rPr>
              <a:t>edital</a:t>
            </a:r>
            <a:r>
              <a:rPr lang="pt-BR" dirty="0" smtClean="0">
                <a:latin typeface="Garamond" panose="02020404030301010803" pitchFamily="18" charset="0"/>
              </a:rPr>
              <a:t>: A </a:t>
            </a:r>
            <a:r>
              <a:rPr lang="pt-BR" dirty="0">
                <a:latin typeface="Garamond" panose="02020404030301010803" pitchFamily="18" charset="0"/>
              </a:rPr>
              <a:t>falta de clareza e precisão no edital pode gerar dúvidas e conflitos durante a contratação.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latin typeface="Garamond" panose="02020404030301010803" pitchFamily="18" charset="0"/>
              </a:rPr>
              <a:t>Negociação incorreta</a:t>
            </a:r>
            <a:r>
              <a:rPr lang="pt-BR" dirty="0" smtClean="0">
                <a:latin typeface="Garamond" panose="02020404030301010803" pitchFamily="18" charset="0"/>
              </a:rPr>
              <a:t>: Negociar </a:t>
            </a:r>
            <a:r>
              <a:rPr lang="pt-BR" dirty="0">
                <a:latin typeface="Garamond" panose="02020404030301010803" pitchFamily="18" charset="0"/>
              </a:rPr>
              <a:t>preços e condições sem um planejamento adequado pode levar a prejuízos financeiros.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latin typeface="Garamond" panose="02020404030301010803" pitchFamily="18" charset="0"/>
              </a:rPr>
              <a:t>Falta de acompanhamento</a:t>
            </a:r>
            <a:r>
              <a:rPr lang="pt-BR" dirty="0" smtClean="0">
                <a:latin typeface="Garamond" panose="02020404030301010803" pitchFamily="18" charset="0"/>
              </a:rPr>
              <a:t>: Não </a:t>
            </a:r>
            <a:r>
              <a:rPr lang="pt-BR" dirty="0">
                <a:latin typeface="Garamond" panose="02020404030301010803" pitchFamily="18" charset="0"/>
              </a:rPr>
              <a:t>acompanhar a execução do contrato pode resultar em atrasos, falhas na qualidade e até mesmo na rescisão contratual.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u="sng" dirty="0">
                <a:latin typeface="Garamond" panose="02020404030301010803" pitchFamily="18" charset="0"/>
              </a:rPr>
              <a:t>Não seguir as normas</a:t>
            </a:r>
            <a:r>
              <a:rPr lang="pt-BR" dirty="0" smtClean="0">
                <a:latin typeface="Garamond" panose="02020404030301010803" pitchFamily="18" charset="0"/>
              </a:rPr>
              <a:t>: Desconsiderar </a:t>
            </a:r>
            <a:r>
              <a:rPr lang="pt-BR" dirty="0">
                <a:latin typeface="Garamond" panose="02020404030301010803" pitchFamily="18" charset="0"/>
              </a:rPr>
              <a:t>as leis e normas aplicáveis pode gerar problemas legais e financeiros. </a:t>
            </a:r>
          </a:p>
        </p:txBody>
      </p:sp>
    </p:spTree>
    <p:extLst>
      <p:ext uri="{BB962C8B-B14F-4D97-AF65-F5344CB8AC3E}">
        <p14:creationId xmlns:p14="http://schemas.microsoft.com/office/powerpoint/2010/main" val="64276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181933"/>
            <a:ext cx="8236867" cy="324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18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c) Perspectivas futuras para as contratações públicas no Brasil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Redução </a:t>
            </a: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custos</a:t>
            </a:r>
            <a:r>
              <a:rPr lang="pt-BR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A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permite que os órgãos públicos encontrem fornecedores com preços mais competitivos, reduzindo os custos das contratações públicas. 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Geração de renda e de </a:t>
            </a: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empregos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O </a:t>
            </a:r>
            <a:r>
              <a:rPr lang="pt-BR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contribui para a geração 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renda e empregos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em todos os estados e municípios. 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Fortalecimento da economia local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Ao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facilitar a contratação de </a:t>
            </a:r>
            <a:r>
              <a:rPr lang="pt-BR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a plataforma fortalece a economia local e impulsiona o crescimento de pequenas empresas. </a:t>
            </a:r>
          </a:p>
          <a:p>
            <a:pPr marL="285750" lvl="0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Modernização das compras públicas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moderniza o processo de contratação pública, tornando-o mais eficiente e transparente. </a:t>
            </a:r>
          </a:p>
          <a:p>
            <a:pPr lvl="0">
              <a:spcBef>
                <a:spcPts val="1100"/>
              </a:spcBef>
            </a:pPr>
            <a:endParaRPr lang="pt-BR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924" y="4106231"/>
            <a:ext cx="640135" cy="4023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947" y="238899"/>
            <a:ext cx="850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 smtClean="0">
              <a:latin typeface="Garamond" panose="02020404030301010803" pitchFamily="18" charset="0"/>
            </a:endParaRPr>
          </a:p>
          <a:p>
            <a:pPr marL="171450" indent="-171450">
              <a:buFontTx/>
              <a:buChar char="-"/>
            </a:pPr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02377" y="1072473"/>
            <a:ext cx="525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Obrigado a </a:t>
            </a:r>
            <a:r>
              <a:rPr lang="pt-BR" sz="2000" b="1" dirty="0" smtClean="0"/>
              <a:t>todos pela atenção e participação!</a:t>
            </a:r>
            <a:endParaRPr lang="pt-BR" sz="2000" b="1" dirty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Até </a:t>
            </a:r>
            <a:r>
              <a:rPr lang="pt-BR" sz="2000" b="1" dirty="0"/>
              <a:t>breve.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Vicente Natalino Silva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Siga - @</a:t>
            </a:r>
            <a:r>
              <a:rPr lang="pt-BR" sz="2000" b="1" dirty="0" err="1" smtClean="0"/>
              <a:t>licitecomintegridade</a:t>
            </a:r>
            <a:endParaRPr lang="pt-BR" sz="2000" b="1" dirty="0"/>
          </a:p>
          <a:p>
            <a:pPr algn="ctr"/>
            <a:r>
              <a:rPr lang="pt-BR" sz="2000" b="1" dirty="0" smtClean="0"/>
              <a:t>@</a:t>
            </a:r>
            <a:r>
              <a:rPr lang="pt-BR" sz="2000" b="1" dirty="0" err="1" smtClean="0"/>
              <a:t>unyflex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6" y="3265714"/>
            <a:ext cx="359813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8112" y="158339"/>
            <a:ext cx="759779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30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CONTRATA +BRASIL</a:t>
            </a:r>
          </a:p>
          <a:p>
            <a:pPr lvl="0"/>
            <a:r>
              <a:rPr lang="pt-BR" sz="30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lang="pt-BR" sz="3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52/2025: Desafios e Boas Práticas</a:t>
            </a:r>
            <a:endParaRPr sz="3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00675" y="1266304"/>
            <a:ext cx="6932592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Principais desafios da implementação</a:t>
            </a:r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lvl="0"/>
            <a:endParaRPr lang="pt-BR"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</a:pPr>
            <a:r>
              <a:rPr lang="pt-BR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a) Mudanças na rotina dos órgãos públicos e fornecedores;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b) Capacitação e adaptação à nova norma;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c) Principais dificuldades e como superá-las.</a:t>
            </a:r>
          </a:p>
          <a:p>
            <a:pPr lvl="0">
              <a:lnSpc>
                <a:spcPct val="150000"/>
              </a:lnSpc>
            </a:pPr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2 -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Boas práticas e casos de sucesso</a:t>
            </a:r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lvl="0"/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</a:pPr>
            <a:r>
              <a:rPr lang="pt-BR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 Exemplos de órgãos e municípios que já utilizam a </a:t>
            </a:r>
            <a:r>
              <a:rPr lang="pt-BR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plataforma;</a:t>
            </a:r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b) Estratégias para otimizar a adoção e evitar erros </a:t>
            </a:r>
            <a:r>
              <a:rPr lang="pt-BR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comuns;</a:t>
            </a:r>
            <a:endParaRPr lang="pt-BR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c) Perspectivas futuras para as contratações públicas no </a:t>
            </a:r>
            <a:r>
              <a:rPr lang="pt-BR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Brasil.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" y="103034"/>
            <a:ext cx="3055258" cy="15395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885" y="1578504"/>
            <a:ext cx="2556573" cy="20949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884" y="55166"/>
            <a:ext cx="2556573" cy="15233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457" y="392351"/>
            <a:ext cx="3064935" cy="16888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29" y="1695869"/>
            <a:ext cx="3030679" cy="16971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384" y="2081186"/>
            <a:ext cx="2804780" cy="18664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1884" y="3673420"/>
            <a:ext cx="2751500" cy="1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510944"/>
            <a:ext cx="8236867" cy="36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a) Mudanças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na rotina dos 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Órgãos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úblicos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fornecedores</a:t>
            </a: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permite que os órgãos públicos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encontrem fornecedores de forma mais rápida e fácil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reduzindo a burocracia e os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prazos, simplificando e agilizando os processos;</a:t>
            </a:r>
          </a:p>
          <a:p>
            <a:pPr marL="28575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permite que os órgãos públicos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contratem uma variedade de serviços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desde serviços de </a:t>
            </a:r>
            <a:r>
              <a:rPr lang="pt-BR" sz="1600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manutenção e pequenos reparos até outros serviços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que podem ser realizados por </a:t>
            </a:r>
            <a:r>
              <a:rPr lang="pt-BR" sz="16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ampliando seu Escopo de trabalho.</a:t>
            </a:r>
          </a:p>
          <a:p>
            <a:pPr marL="28575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sistema da plataforma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está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integrado a outros sistemas de gestão pública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como o PNCP (Portal Nacional de Contratações Públicas), facilitando o processo de emissão de empenhos e pagamentos. </a:t>
            </a:r>
            <a:endParaRPr lang="pt-BR" sz="16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amplia o acesso a um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mercado maior de fornecedores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incluindo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que podem não ter acesso ao processo tradicional de licitação. </a:t>
            </a:r>
            <a:endParaRPr lang="pt-BR" sz="16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67" y="0"/>
            <a:ext cx="1871123" cy="120514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265" y="4199364"/>
            <a:ext cx="640135" cy="40237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3561" y="299258"/>
            <a:ext cx="6121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Garamond" panose="02020404030301010803" pitchFamily="18" charset="0"/>
              </a:rPr>
              <a:t>1) PRINCIPAIS DESAFIOS DA IMPLEMENTAÇÃO</a:t>
            </a:r>
            <a:endParaRPr lang="pt-B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6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56125" y="65892"/>
            <a:ext cx="8236867" cy="381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 fornecedores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(principalmente </a:t>
            </a:r>
            <a:r>
              <a:rPr lang="pt-BR" sz="2000" b="1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):</a:t>
            </a:r>
          </a:p>
          <a:p>
            <a:pPr lvl="0">
              <a:spcBef>
                <a:spcPts val="1100"/>
              </a:spcBef>
            </a:pPr>
            <a:endParaRPr lang="pt-BR" sz="2000" b="1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285750" lvl="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fornecedores, especialmente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podem se cadastrar na plataforma e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encontrar oportunidades de trabalho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com órgãos públicos. </a:t>
            </a:r>
          </a:p>
          <a:p>
            <a:pPr marL="285750" lvl="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facilita a participação em licitações,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reduzindo a burocracia e os prazos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 </a:t>
            </a:r>
          </a:p>
          <a:p>
            <a:pPr marL="285750" lvl="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oferece uma oportunidade para que os </a:t>
            </a:r>
            <a:r>
              <a:rPr lang="pt-BR" sz="1600" b="1" u="sng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ampliem seu mercado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trabalhando diretamente com órgãos públicos. </a:t>
            </a:r>
          </a:p>
          <a:p>
            <a:pPr marL="285750" lvl="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</a:t>
            </a: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simplifica o processo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 envio de propostas e negociação de contratos,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reduzindo a complexidade. </a:t>
            </a:r>
          </a:p>
          <a:p>
            <a:pPr lvl="0">
              <a:spcBef>
                <a:spcPts val="1100"/>
              </a:spcBef>
            </a:pP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265" y="4199364"/>
            <a:ext cx="64013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6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37279" y="59961"/>
            <a:ext cx="8357987" cy="499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b) Capacitação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adaptação à nova 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norma:</a:t>
            </a:r>
          </a:p>
          <a:p>
            <a:pPr lvl="0">
              <a:spcBef>
                <a:spcPts val="1100"/>
              </a:spcBef>
            </a:pPr>
            <a:r>
              <a:rPr lang="pt-BR" sz="1600" b="1" i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Capacitação para Fornecedores (</a:t>
            </a:r>
            <a:r>
              <a:rPr lang="pt-BR" sz="1600" b="1" i="1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b="1" i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):</a:t>
            </a:r>
          </a:p>
          <a:p>
            <a:pPr lvl="0" algn="just">
              <a:spcBef>
                <a:spcPts val="1100"/>
              </a:spcBef>
            </a:pPr>
            <a:r>
              <a:rPr lang="pt-BR" sz="1600" b="1" u="sng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SEBRAE como fomentador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entidade parceira no processo, oferece capacitação para que os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possam elaborar propostas adequadas e se inserir na plataforma. </a:t>
            </a:r>
          </a:p>
          <a:p>
            <a:pPr lvl="0" algn="just">
              <a:spcBef>
                <a:spcPts val="1100"/>
              </a:spcBef>
            </a:pP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</a:t>
            </a:r>
            <a:r>
              <a:rPr lang="pt-BR" sz="1600" b="1" u="sng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Permite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que os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se cadastrem, enviem propostas e recebam notificações de oportunidades, sendo um meio de acesso mais fácil e rápido às contratações públicas. </a:t>
            </a:r>
          </a:p>
          <a:p>
            <a:pPr lvl="0" algn="just">
              <a:spcBef>
                <a:spcPts val="1100"/>
              </a:spcBef>
            </a:pP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Notificações via WhatsApp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sistema envia notificações por WhatsApp, garantindo que os </a:t>
            </a:r>
            <a:r>
              <a:rPr lang="pt-BR" sz="1600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estejam sempre atualizados sobre as oportunidades disponíveis. </a:t>
            </a:r>
            <a:endParaRPr lang="pt-BR" sz="16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r>
              <a:rPr lang="pt-BR" sz="1600" b="1" i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Capacitação e Adaptação para Órgãos Públicos:</a:t>
            </a:r>
          </a:p>
          <a:p>
            <a:pPr lvl="0" algn="just">
              <a:spcBef>
                <a:spcPts val="1100"/>
              </a:spcBef>
            </a:pP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Adesão ao </a:t>
            </a:r>
            <a:r>
              <a:rPr lang="pt-BR" sz="1600" b="1" u="sng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Os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órgãos públicos precisam se cadastrar na plataforma, criar contas institucionais e publicar suas demandas. </a:t>
            </a:r>
          </a:p>
          <a:p>
            <a:pPr lvl="0" algn="just">
              <a:spcBef>
                <a:spcPts val="1100"/>
              </a:spcBef>
            </a:pPr>
            <a:r>
              <a:rPr lang="pt-BR" sz="1600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Gestão de Competências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capacitação dos servidores também está ligada à gestão por competências, incentivando a atualização sobre os processos de </a:t>
            </a:r>
            <a:r>
              <a:rPr lang="pt-BR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compras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contratação pública. </a:t>
            </a:r>
            <a:endParaRPr lang="pt-BR" sz="1600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>
              <a:spcBef>
                <a:spcPts val="1100"/>
              </a:spcBef>
            </a:pP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74073" y="-166255"/>
            <a:ext cx="8316355" cy="449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c) Principais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dificuldades 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"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" e </a:t>
            </a:r>
            <a:r>
              <a:rPr lang="pt-BR" sz="2000" b="1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como superá-las.</a:t>
            </a:r>
          </a:p>
          <a:p>
            <a:pPr lvl="0" algn="just">
              <a:spcBef>
                <a:spcPts val="1100"/>
              </a:spcBef>
            </a:pPr>
            <a:r>
              <a:rPr lang="pt-BR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Complexidade </a:t>
            </a: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burocrática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O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processo de cadastro e participação na plataforma pode ser complexo e burocrático, dificultando o acesso de muitos fornecedores, especialmente os </a:t>
            </a:r>
            <a:r>
              <a:rPr lang="pt-BR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Falta de comunicação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comunicação entre compradores públicos e fornecedores pode ser ineficiente, gerando dúvidas e atrasos na conclusão das transações.</a:t>
            </a:r>
          </a:p>
          <a:p>
            <a:pPr lvl="0" algn="just">
              <a:spcBef>
                <a:spcPts val="1100"/>
              </a:spcBef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Desconhecimento da plataforma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Nem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todos os compradores públicos e fornecedores estão cientes da existência e dos benefícios do "CONTRATA+BRASIL", limitando o alcance da iniciativa.</a:t>
            </a:r>
          </a:p>
          <a:p>
            <a:pPr lvl="0" algn="just">
              <a:spcBef>
                <a:spcPts val="1100"/>
              </a:spcBef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Problemas de acesso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pode ter dificuldades de acesso em determinadas regiões ou para determinados tipos de fornecedores, como aqueles que não possuem acesso à internet ou que não estão familiarizados com as ferramentas tecnológicas.</a:t>
            </a:r>
          </a:p>
          <a:p>
            <a:pPr lvl="0" algn="just">
              <a:spcBef>
                <a:spcPts val="1100"/>
              </a:spcBef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Incerteza sobre as oportunidades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falta de clareza sobre as oportunidades de negócios e a falta de transparência nos critérios de seleção podem gerar desconfiança e dificultar a participação dos fornecedores.</a:t>
            </a:r>
          </a:p>
          <a:p>
            <a:pPr lvl="0" algn="just">
              <a:spcBef>
                <a:spcPts val="1100"/>
              </a:spcBef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Desafios na gestão financeira</a:t>
            </a: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: A </a:t>
            </a:r>
            <a:r>
              <a:rPr lang="pt-BR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pode enfrentar dificuldades na gestão das transações financeiras, como a falta de mecanismos de pagamento seguros e eficientes, que possam gerar problemas para fornecedores e compradores. </a:t>
            </a:r>
          </a:p>
        </p:txBody>
      </p:sp>
    </p:spTree>
    <p:extLst>
      <p:ext uri="{BB962C8B-B14F-4D97-AF65-F5344CB8AC3E}">
        <p14:creationId xmlns:p14="http://schemas.microsoft.com/office/powerpoint/2010/main" val="16444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653" y="187858"/>
            <a:ext cx="9002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Garamond" panose="02020404030301010803" pitchFamily="18" charset="0"/>
              </a:rPr>
              <a:t>Como superar as dificuldades</a:t>
            </a:r>
            <a:r>
              <a:rPr lang="pt-BR" sz="1600" b="1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sz="800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Simplificar o processo de cadastro e participação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Reduzir </a:t>
            </a:r>
            <a:r>
              <a:rPr lang="pt-BR" sz="1600" dirty="0">
                <a:latin typeface="Garamond" panose="02020404030301010803" pitchFamily="18" charset="0"/>
              </a:rPr>
              <a:t>a burocracia e tornar o processo mais intuitivo e fácil de entender, facilitando o acesso de todos os fornecedores, especialmente os </a:t>
            </a:r>
            <a:r>
              <a:rPr lang="pt-BR" sz="1600" dirty="0" err="1">
                <a:latin typeface="Garamond" panose="02020404030301010803" pitchFamily="18" charset="0"/>
              </a:rPr>
              <a:t>MEIs</a:t>
            </a:r>
            <a:r>
              <a:rPr lang="pt-BR" sz="1600" dirty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Melhorar a comunicação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Estabelecer </a:t>
            </a:r>
            <a:r>
              <a:rPr lang="pt-BR" sz="1600" dirty="0">
                <a:latin typeface="Garamond" panose="02020404030301010803" pitchFamily="18" charset="0"/>
              </a:rPr>
              <a:t>canais de comunicação eficientes e transparentes entre compradores públicos e fornecedores, respondendo a dúvidas e esclarecendo processos.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Promover a plataforma</a:t>
            </a:r>
            <a:r>
              <a:rPr lang="pt-BR" sz="1600" dirty="0" smtClean="0">
                <a:latin typeface="Garamond" panose="02020404030301010803" pitchFamily="18" charset="0"/>
              </a:rPr>
              <a:t>: Realizar </a:t>
            </a:r>
            <a:r>
              <a:rPr lang="pt-BR" sz="1600" dirty="0">
                <a:latin typeface="Garamond" panose="02020404030301010803" pitchFamily="18" charset="0"/>
              </a:rPr>
              <a:t>campanhas de divulgação para aumentar a conscientização sobre a existência e os benefícios do "CONTRATA+BRASIL" entre compradores públicos e fornecedores.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Aprimorar o acesso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Garantir </a:t>
            </a:r>
            <a:r>
              <a:rPr lang="pt-BR" sz="1600" dirty="0">
                <a:latin typeface="Garamond" panose="02020404030301010803" pitchFamily="18" charset="0"/>
              </a:rPr>
              <a:t>que a plataforma seja acessível a todos os tipos de fornecedores, incluindo aqueles que não possuem acesso à internet ou que não estão familiarizados com as ferramentas tecnológicas.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Aumentar a transparência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Divulgar </a:t>
            </a:r>
            <a:r>
              <a:rPr lang="pt-BR" sz="1600" dirty="0">
                <a:latin typeface="Garamond" panose="02020404030301010803" pitchFamily="18" charset="0"/>
              </a:rPr>
              <a:t>informações claras sobre as oportunidades de negócios e os critérios de seleção, promovendo a confiança e incentivando a participação dos fornecedores</a:t>
            </a:r>
            <a:r>
              <a:rPr lang="pt-BR" sz="1600" dirty="0" smtClean="0">
                <a:latin typeface="Garamond" panose="02020404030301010803" pitchFamily="18" charset="0"/>
              </a:rPr>
              <a:t>.</a:t>
            </a:r>
            <a:endParaRPr lang="pt-B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0653" y="187858"/>
            <a:ext cx="9002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Otimizar a gestão financeira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Implementar </a:t>
            </a:r>
            <a:r>
              <a:rPr lang="pt-BR" sz="1600" dirty="0">
                <a:latin typeface="Garamond" panose="02020404030301010803" pitchFamily="18" charset="0"/>
              </a:rPr>
              <a:t>mecanismos de </a:t>
            </a:r>
            <a:r>
              <a:rPr lang="pt-BR" sz="1600" u="sng" dirty="0">
                <a:latin typeface="Garamond" panose="02020404030301010803" pitchFamily="18" charset="0"/>
              </a:rPr>
              <a:t>pagamento seguros e eficientes</a:t>
            </a:r>
            <a:r>
              <a:rPr lang="pt-BR" sz="1600" dirty="0">
                <a:latin typeface="Garamond" panose="02020404030301010803" pitchFamily="18" charset="0"/>
              </a:rPr>
              <a:t>, garantindo que as transações sejam realizadas com </a:t>
            </a:r>
            <a:r>
              <a:rPr lang="pt-BR" sz="1600" u="sng" dirty="0">
                <a:latin typeface="Garamond" panose="02020404030301010803" pitchFamily="18" charset="0"/>
              </a:rPr>
              <a:t>facilidade e transparência</a:t>
            </a:r>
            <a:r>
              <a:rPr lang="pt-BR" sz="1600" dirty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Oferecer suporte técnico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Criar </a:t>
            </a:r>
            <a:r>
              <a:rPr lang="pt-BR" sz="1600" dirty="0">
                <a:latin typeface="Garamond" panose="02020404030301010803" pitchFamily="18" charset="0"/>
              </a:rPr>
              <a:t>um suporte técnico para auxiliar fornecedores e compradores a utilizar a plataforma, respondendo a dúvidas e resolvendo problemas.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Monitorar e avaliar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Realizar </a:t>
            </a:r>
            <a:r>
              <a:rPr lang="pt-BR" sz="1600" dirty="0">
                <a:latin typeface="Garamond" panose="02020404030301010803" pitchFamily="18" charset="0"/>
              </a:rPr>
              <a:t>um acompanhamento constante da plataforma, monitorando sua utilização e identificando pontos de melhoria, com o objetivo de aprimorar a experiência dos usuários.</a:t>
            </a:r>
          </a:p>
          <a:p>
            <a:pPr algn="just">
              <a:lnSpc>
                <a:spcPct val="150000"/>
              </a:lnSpc>
            </a:pPr>
            <a:r>
              <a:rPr lang="pt-BR" sz="1600" b="1" u="sng" dirty="0">
                <a:latin typeface="Garamond" panose="02020404030301010803" pitchFamily="18" charset="0"/>
              </a:rPr>
              <a:t>Promover a inovação</a:t>
            </a:r>
            <a:r>
              <a:rPr lang="pt-BR" sz="1600" b="1" dirty="0" smtClean="0">
                <a:latin typeface="Garamond" panose="02020404030301010803" pitchFamily="18" charset="0"/>
              </a:rPr>
              <a:t>: </a:t>
            </a:r>
            <a:r>
              <a:rPr lang="pt-BR" sz="1600" dirty="0" smtClean="0">
                <a:latin typeface="Garamond" panose="02020404030301010803" pitchFamily="18" charset="0"/>
              </a:rPr>
              <a:t>Buscar </a:t>
            </a:r>
            <a:r>
              <a:rPr lang="pt-BR" sz="1600" dirty="0">
                <a:latin typeface="Garamond" panose="02020404030301010803" pitchFamily="18" charset="0"/>
              </a:rPr>
              <a:t>novas soluções tecnológicas para aprimorar a plataforma, como a utilização de inteligência artificial para identificar oportunidades de negócio e otimizar processos. </a:t>
            </a:r>
          </a:p>
        </p:txBody>
      </p:sp>
    </p:spTree>
    <p:extLst>
      <p:ext uri="{BB962C8B-B14F-4D97-AF65-F5344CB8AC3E}">
        <p14:creationId xmlns:p14="http://schemas.microsoft.com/office/powerpoint/2010/main" val="23582915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